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8EB2-7B74-4A3B-824F-9E95918DE71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6B8-74A5-4F0F-9ACB-B46CDFE49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8EB2-7B74-4A3B-824F-9E95918DE71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6B8-74A5-4F0F-9ACB-B46CDFE49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8EB2-7B74-4A3B-824F-9E95918DE71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6B8-74A5-4F0F-9ACB-B46CDFE49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8EB2-7B74-4A3B-824F-9E95918DE71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6B8-74A5-4F0F-9ACB-B46CDFE49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8EB2-7B74-4A3B-824F-9E95918DE71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6B8-74A5-4F0F-9ACB-B46CDFE49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8EB2-7B74-4A3B-824F-9E95918DE71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6B8-74A5-4F0F-9ACB-B46CDFE49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8EB2-7B74-4A3B-824F-9E95918DE71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6B8-74A5-4F0F-9ACB-B46CDFE49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8EB2-7B74-4A3B-824F-9E95918DE71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6B8-74A5-4F0F-9ACB-B46CDFE49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8EB2-7B74-4A3B-824F-9E95918DE71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6B8-74A5-4F0F-9ACB-B46CDFE49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8EB2-7B74-4A3B-824F-9E95918DE71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6B8-74A5-4F0F-9ACB-B46CDFE49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8EB2-7B74-4A3B-824F-9E95918DE71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6B8-74A5-4F0F-9ACB-B46CDFE49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E8EB2-7B74-4A3B-824F-9E95918DE71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196B8-74A5-4F0F-9ACB-B46CDFE49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Illustrations </a:t>
            </a:r>
            <a:br>
              <a:rPr lang="en-US" sz="49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Teaching Script for </a:t>
            </a:r>
            <a:r>
              <a:rPr lang="en-US" dirty="0" smtClean="0"/>
              <a:t>Fair Use </a:t>
            </a:r>
            <a:br>
              <a:rPr lang="en-US" dirty="0" smtClean="0"/>
            </a:br>
            <a:r>
              <a:rPr lang="en-US" dirty="0" smtClean="0"/>
              <a:t>in Art Making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cel Duchamp  - L.H.O.O.Q. or La Jocond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304795"/>
            <a:ext cx="3523679" cy="526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tudiolo.org/Mona/images/Dali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880" y="304798"/>
            <a:ext cx="3593592" cy="515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3058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000" b="1" dirty="0" smtClean="0"/>
              <a:t>Marcel Duchamp				Salvador Dali	</a:t>
            </a:r>
            <a:br>
              <a:rPr lang="en-US" sz="2000" b="1" dirty="0" smtClean="0"/>
            </a:br>
            <a:r>
              <a:rPr lang="en-US" sz="2000" i="1" dirty="0" smtClean="0"/>
              <a:t>L.H.O.O.Q</a:t>
            </a:r>
            <a:r>
              <a:rPr lang="en-US" sz="2000" i="1" dirty="0"/>
              <a:t>. or La </a:t>
            </a:r>
            <a:r>
              <a:rPr lang="en-US" sz="2000" i="1" dirty="0" err="1"/>
              <a:t>Joconde</a:t>
            </a:r>
            <a:r>
              <a:rPr lang="en-US" sz="2000" dirty="0"/>
              <a:t>, 1964 </a:t>
            </a:r>
            <a:r>
              <a:rPr lang="en-US" sz="2000" dirty="0" smtClean="0"/>
              <a:t>		</a:t>
            </a:r>
            <a:r>
              <a:rPr lang="en-US" sz="2000" i="1" dirty="0" smtClean="0"/>
              <a:t>Self </a:t>
            </a:r>
            <a:r>
              <a:rPr lang="en-US" sz="2000" i="1" dirty="0"/>
              <a:t>Portrait as Mona </a:t>
            </a:r>
            <a:r>
              <a:rPr lang="en-US" sz="2000" i="1" dirty="0" smtClean="0"/>
              <a:t>Lisa,</a:t>
            </a:r>
            <a:r>
              <a:rPr lang="en-US" sz="2000" dirty="0" smtClean="0"/>
              <a:t> </a:t>
            </a:r>
            <a:r>
              <a:rPr lang="en-US" sz="2000" dirty="0"/>
              <a:t>1954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replica of 1919 original)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b="1" dirty="0" smtClean="0"/>
              <a:t>				          </a:t>
            </a:r>
            <a:r>
              <a:rPr lang="en-US" sz="2400" b="1" dirty="0" smtClean="0"/>
              <a:t>Keith Haring</a:t>
            </a:r>
          </a:p>
          <a:p>
            <a:pPr>
              <a:buNone/>
            </a:pPr>
            <a:r>
              <a:rPr lang="en-US" sz="2400" i="1" dirty="0" smtClean="0"/>
              <a:t>				        Untitled</a:t>
            </a:r>
            <a:r>
              <a:rPr lang="en-US" sz="2400" dirty="0" smtClean="0"/>
              <a:t>,  1982</a:t>
            </a:r>
            <a:endParaRPr lang="en-US" sz="2400" dirty="0"/>
          </a:p>
        </p:txBody>
      </p:sp>
      <p:pic>
        <p:nvPicPr>
          <p:cNvPr id="4" name="Picture 3" descr="mickey,combas,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320" y="548640"/>
            <a:ext cx="4243388" cy="464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ff Koons, Niagara, 2000. Oil on canvas, 9 feet 10 inches x 14 feet 2 inches (299.7 x 431.8 c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1840" y="640080"/>
            <a:ext cx="5462016" cy="387915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     Andrea Blanch, </a:t>
            </a:r>
            <a:r>
              <a:rPr lang="en-US" sz="2200" i="1" dirty="0" smtClean="0"/>
              <a:t>Silk Gucci Sandals</a:t>
            </a:r>
            <a:r>
              <a:rPr lang="en-US" sz="2200" dirty="0" smtClean="0"/>
              <a:t>, 2000 (left)  Jeff Koons, </a:t>
            </a:r>
            <a:r>
              <a:rPr lang="en-US" sz="2200" i="1" dirty="0" smtClean="0"/>
              <a:t>Niagara</a:t>
            </a:r>
            <a:r>
              <a:rPr lang="en-US" sz="2200" dirty="0" smtClean="0"/>
              <a:t>, 2000 (right)</a:t>
            </a:r>
            <a:endParaRPr lang="en-US" sz="2200" dirty="0"/>
          </a:p>
        </p:txBody>
      </p:sp>
      <p:pic>
        <p:nvPicPr>
          <p:cNvPr id="4100" name="Picture 4" descr="http://ncac.org/wp-content/uploads/import/Blanch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0080"/>
            <a:ext cx="2750820" cy="3854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rauschenbergfoundation.org/sites/default/files/styles/zoom/public/images_artwork/74.E029.jpg?itok=ozetiPPP&amp;slideshow=true&amp;slideshowAuto=false&amp;slideshowSpeed=4000&amp;speed=350&amp;transition=fad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365760"/>
            <a:ext cx="3250277" cy="607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04800"/>
            <a:ext cx="4191000" cy="5821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400" b="1" dirty="0" smtClean="0"/>
              <a:t>Robert Rauschenberg</a:t>
            </a:r>
          </a:p>
          <a:p>
            <a:pPr>
              <a:buNone/>
            </a:pPr>
            <a:r>
              <a:rPr lang="en-US" sz="2400" i="1" dirty="0" smtClean="0"/>
              <a:t>	Ringer State   </a:t>
            </a:r>
          </a:p>
          <a:p>
            <a:pPr>
              <a:buNone/>
            </a:pPr>
            <a:r>
              <a:rPr lang="en-US" sz="2400" i="1" dirty="0" smtClean="0"/>
              <a:t>	(Hoarfrost edition),</a:t>
            </a:r>
            <a:endParaRPr lang="en-US" sz="2400" i="1" dirty="0"/>
          </a:p>
          <a:p>
            <a:pPr>
              <a:buNone/>
            </a:pPr>
            <a:r>
              <a:rPr lang="en-US" sz="2400" cap="all" dirty="0" smtClean="0"/>
              <a:t>	1974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net.com/WebServices/images/ll00034lldJooGFgeQp42CfDrCWvaHBOc849C/mr.-brainwash-sid-vici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31520"/>
            <a:ext cx="2983992" cy="398430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Dennis Morris, </a:t>
            </a:r>
            <a:r>
              <a:rPr lang="en-US" i="1" dirty="0" smtClean="0"/>
              <a:t>Sid </a:t>
            </a:r>
            <a:r>
              <a:rPr lang="en-US" i="1" dirty="0"/>
              <a:t>Vicious</a:t>
            </a:r>
            <a:r>
              <a:rPr lang="en-US" dirty="0"/>
              <a:t>, </a:t>
            </a:r>
            <a:r>
              <a:rPr lang="en-US" dirty="0" smtClean="0"/>
              <a:t>1977 (left) and Mr. Brainwash,</a:t>
            </a:r>
            <a:r>
              <a:rPr lang="en-US" dirty="0"/>
              <a:t> </a:t>
            </a:r>
            <a:r>
              <a:rPr lang="en-US" i="1" dirty="0"/>
              <a:t>Sid </a:t>
            </a:r>
            <a:r>
              <a:rPr lang="en-US" i="1" dirty="0" smtClean="0"/>
              <a:t>Vicious</a:t>
            </a:r>
            <a:r>
              <a:rPr lang="en-US" dirty="0" smtClean="0"/>
              <a:t> (right), </a:t>
            </a:r>
            <a:r>
              <a:rPr lang="en-US" dirty="0"/>
              <a:t>derived </a:t>
            </a:r>
            <a:r>
              <a:rPr lang="en-US" dirty="0" smtClean="0"/>
              <a:t>from the 1977 </a:t>
            </a:r>
            <a:r>
              <a:rPr lang="en-US" dirty="0"/>
              <a:t>Dennis Morris photograph </a:t>
            </a:r>
          </a:p>
          <a:p>
            <a:endParaRPr lang="en-US" dirty="0"/>
          </a:p>
        </p:txBody>
      </p:sp>
      <p:pic>
        <p:nvPicPr>
          <p:cNvPr id="5" name="Picture 4" descr="Image result for thierry guetta sid viciou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0" y="731520"/>
            <a:ext cx="2702302" cy="39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MA Retrospective for an Imitator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5" y="731520"/>
            <a:ext cx="8308593" cy="41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Andy </a:t>
            </a:r>
            <a:r>
              <a:rPr lang="en-US" dirty="0"/>
              <a:t>Warhol, </a:t>
            </a:r>
            <a:r>
              <a:rPr lang="en-US" i="1" dirty="0"/>
              <a:t>Turquoise Marilyn</a:t>
            </a:r>
            <a:r>
              <a:rPr lang="en-US" dirty="0"/>
              <a:t>, 1962 (left) and Elaine Sturtevant, </a:t>
            </a:r>
            <a:r>
              <a:rPr lang="en-US" i="1" dirty="0"/>
              <a:t>Warhol Licorice Marilyn</a:t>
            </a:r>
            <a:r>
              <a:rPr lang="en-US" dirty="0"/>
              <a:t>, 2004 (right)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All images in this PowerPoint were taken from the Internet and are used according to the copyright doctrine of fair use.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48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Illustrations   Teaching Script for Fair Use  in Art Making   </vt:lpstr>
      <vt:lpstr>  Marcel Duchamp    Salvador Dali  L.H.O.O.Q. or La Joconde, 1964   Self Portrait as Mona Lisa, 1954 (replica of 1919 original) 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Illustrations   Talking Points for Fair Use  in Art Making  and  Writing about Art</dc:title>
  <dc:creator>Janet Landay</dc:creator>
  <cp:lastModifiedBy>Janet Landay</cp:lastModifiedBy>
  <cp:revision>21</cp:revision>
  <dcterms:created xsi:type="dcterms:W3CDTF">2016-11-07T18:37:58Z</dcterms:created>
  <dcterms:modified xsi:type="dcterms:W3CDTF">2016-12-06T19:15:36Z</dcterms:modified>
</cp:coreProperties>
</file>